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4" r:id="rId8"/>
    <p:sldId id="265" r:id="rId9"/>
    <p:sldId id="261" r:id="rId10"/>
    <p:sldId id="263" r:id="rId1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DBF730-EA4B-D007-0738-4EFBC67547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E44808BF-649C-C306-E711-A7F8EC107E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A458A5F-D548-98AF-966A-B66D54CB8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5B8C-EDB9-4B7B-A717-296BB60A6087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7998118-A9F7-81EF-5B90-615BAD2E7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52E5EF0-924E-1AAD-9169-064E5904A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1080F-5625-4E24-B123-CCA711F374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4052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02BA32C-26B2-70F2-C7B9-B8A569FCB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03CD9AB-9D8D-C599-CB58-03C0A79287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12071A2-E6E5-17EE-E447-8615E6021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5B8C-EDB9-4B7B-A717-296BB60A6087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8178302-B075-626D-8E95-7AEB9E68A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4D800BF-6323-0917-0EBF-BEFEAC0C9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1080F-5625-4E24-B123-CCA711F374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702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2D10A48B-1152-0F6B-E40E-5773E77E8A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4D0DFCE-62A9-366E-71A8-64F85AC650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AF7E616-D613-1A18-0141-1E1222002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5B8C-EDB9-4B7B-A717-296BB60A6087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4FD6585-E48A-0F06-BC95-C10CAE2A7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678C796-2216-0470-DBB6-722ABC25C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1080F-5625-4E24-B123-CCA711F374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589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81E3B48-9B68-B40D-FEF3-5D7F7CE23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7DD3C60-B02C-9316-159A-42713E1683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7146E11-8803-76A1-07A4-CF6C7D9B3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5B8C-EDB9-4B7B-A717-296BB60A6087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5B03F3D-3A28-F454-03FE-F029C841D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F499ECD-01C2-37E8-EB5C-79BFC68B9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1080F-5625-4E24-B123-CCA711F374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9441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B790DBD-6BB6-D624-C382-642D9DEFE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2249048-DF7D-E913-9693-7E3BEDAD0A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713B9C1-7DF3-96AE-F443-C0B61193E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5B8C-EDB9-4B7B-A717-296BB60A6087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80D414A-0729-2AC4-0C5F-F040D38C8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222FD4A-85C8-0065-F7BE-3A1703D13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1080F-5625-4E24-B123-CCA711F374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871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A042FA9-A438-DF93-C807-B8EEEB1C4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502D2F4-6D3E-1575-B2E3-727D313FAC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C10D9F9-0BE1-1F74-E997-3CA59EED4C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409D6F3-891A-A2B2-6341-1F9B4F194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5B8C-EDB9-4B7B-A717-296BB60A6087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12AB196-28FB-E542-224A-1388A831D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79A6332-4065-FA85-7CA4-DF99B39B8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1080F-5625-4E24-B123-CCA711F374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209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A608CB9-DC95-C8CA-EE95-617ACEEF6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698A94-31A4-2FA2-1860-7E35492F92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9289C89-7ED4-5ED1-4888-C9BEF52CA4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E0811377-A471-E151-9D63-71710E0B29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DC5FFD8-DDE8-315C-45F4-B96B381AE7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D4F730EC-7DCA-3DBF-7B6E-766E014AE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5B8C-EDB9-4B7B-A717-296BB60A6087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BE594EC2-CB9B-EDEA-577C-7DD3DF56B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E160A90-7081-952B-D438-CD7984125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1080F-5625-4E24-B123-CCA711F374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3130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477F4FB-F797-FF11-9FEB-0A7AFEC00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195F249-6837-DCDA-75CE-C55198273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5B8C-EDB9-4B7B-A717-296BB60A6087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FAF6B07-7620-B9DD-D5AC-EEE082A6E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B8E77802-3224-0428-CB1C-C9BC54095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1080F-5625-4E24-B123-CCA711F374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7734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1D373E18-1DE2-95AE-4E74-48FDD9D9C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5B8C-EDB9-4B7B-A717-296BB60A6087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A20D422E-1E29-16EC-7550-39F598E49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434CA1D-E260-B03F-0E8B-2C6CA148B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1080F-5625-4E24-B123-CCA711F374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6959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F6696CE-2888-C7CB-82E1-F97A60F1E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09A0029-5F18-11DC-9703-22AEBF21F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62FE950-C823-5157-FE83-BA2D927768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60E4F8B-8BC6-E24D-1218-DA2A9DA0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5B8C-EDB9-4B7B-A717-296BB60A6087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33A7E54-2451-547A-77A1-8A39BAE4F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1B5B997-EFE3-0EB9-44FF-8F6459A56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1080F-5625-4E24-B123-CCA711F374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1610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EDA91EF-CB86-954B-FB21-45F7AC9C9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8B24EE2-3F9C-054E-79AD-FB1AE33FF0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6C81808-EB98-9812-3F21-D571A51F2F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D587B0E-00D4-2625-0AA4-DA156B82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C5B8C-EDB9-4B7B-A717-296BB60A6087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E2C2B4B-8812-2F4A-6F9F-5877B7EAB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CB42820-FFE3-CAF0-E9EB-509B97BE4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1080F-5625-4E24-B123-CCA711F374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8381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F9964AFE-1881-67A2-D5DF-162909793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4053B53-CE8F-E6D8-C4B6-D501272DBB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B57BD77-5F20-54C4-F52A-ABE7BBF13C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EC5B8C-EDB9-4B7B-A717-296BB60A6087}" type="datetimeFigureOut">
              <a:rPr lang="ko-KR" altLang="en-US" smtClean="0"/>
              <a:t>2023-05-09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D57C9D0-F55D-225D-35C4-B849F22735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D45C3C4-8440-DE8A-667F-0AE1615B6F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1080F-5625-4E24-B123-CCA711F374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2921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D12AA68A-F7B7-C411-15FA-E60E9853BE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83"/>
          <a:stretch/>
        </p:blipFill>
        <p:spPr>
          <a:xfrm>
            <a:off x="-1" y="0"/>
            <a:ext cx="12192001" cy="685799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5C31422B-C56B-5A9C-E45D-AAF5675CF9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9803" y="1585306"/>
            <a:ext cx="1325249" cy="52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153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54069B3-8826-52DC-7C59-B8CA88FF9E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492" y="0"/>
            <a:ext cx="3515016" cy="68580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A168F84E-D4A8-1E1F-B995-56FD2550A5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0"/>
            <a:ext cx="3515016" cy="685800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D21DBC9A-FA97-AF15-4C8F-F3A40205D4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845" y="0"/>
            <a:ext cx="35150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772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CEEA76D3-A983-246F-333A-6B6AC2D061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302102"/>
            <a:ext cx="7812315" cy="63099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ko-KR" altLang="ko-KR" sz="2200" b="1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</a:br>
            <a:r>
              <a:rPr kumimoji="0" lang="ko-KR" altLang="en-US" sz="2200" b="1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카카오가  </a:t>
            </a:r>
            <a:r>
              <a:rPr kumimoji="0" lang="ko-KR" altLang="en-US" sz="2200" b="1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제가버치</a:t>
            </a:r>
            <a:r>
              <a:rPr kumimoji="0" lang="ko-KR" altLang="en-US" sz="2200" b="1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 플랫폼을 통해 </a:t>
            </a:r>
            <a:r>
              <a:rPr kumimoji="0" lang="ko-KR" altLang="ko-KR" sz="2200" b="1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농수산물을 파는 이유</a:t>
            </a:r>
            <a:endParaRPr kumimoji="0" lang="en-US" altLang="ko-KR" sz="2200" b="1" i="0" u="none" strike="noStrike" cap="none" normalizeH="0" baseline="0" dirty="0">
              <a:ln>
                <a:noFill/>
              </a:ln>
              <a:solidFill>
                <a:srgbClr val="1A1A1A"/>
              </a:solidFill>
              <a:effectLst/>
              <a:latin typeface="Arial" panose="020B0604020202020204" pitchFamily="34" charset="0"/>
              <a:ea typeface="Apple SD Gothic Ne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ko-KR" sz="2200" b="1" i="0" u="none" strike="noStrike" cap="none" normalizeH="0" baseline="0" dirty="0">
              <a:ln>
                <a:noFill/>
              </a:ln>
              <a:solidFill>
                <a:srgbClr val="1A1A1A"/>
              </a:solidFill>
              <a:effectLst/>
              <a:latin typeface="Arial" panose="020B0604020202020204" pitchFamily="34" charset="0"/>
              <a:ea typeface="Apple SD Gothic Neo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8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         </a:t>
            </a:r>
            <a:endParaRPr kumimoji="0" lang="ko-KR" altLang="ko-K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4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메이커스는</a:t>
            </a: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 재고 없는 생산이란 슬로건을 내걸고 출범한 플랫폼입니다.</a:t>
            </a:r>
            <a:endParaRPr kumimoji="0" lang="en-US" altLang="ko-KR" sz="1400" b="0" i="0" u="none" strike="noStrike" cap="none" normalizeH="0" baseline="0" dirty="0">
              <a:ln>
                <a:noFill/>
              </a:ln>
              <a:solidFill>
                <a:srgbClr val="1A1A1A"/>
              </a:solidFill>
              <a:effectLst/>
              <a:latin typeface="Arial" panose="020B0604020202020204" pitchFamily="34" charset="0"/>
              <a:ea typeface="Apple SD Gothic Neo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더 나은 제조업을 위해 달리던 우리가 농수산물에 눈길을 돌린 계기는 바로 장기화된 팬데믹. 사회적 거리 두기로 식품 소비량이 줄며 판로가 막힌 농어민이 재고 부담을 점점 더 많이 느끼게 된 것이죠. </a:t>
            </a:r>
            <a:endParaRPr kumimoji="0" lang="en-US" altLang="ko-KR" sz="1400" b="0" i="0" u="none" strike="noStrike" cap="none" normalizeH="0" baseline="0" dirty="0">
              <a:ln>
                <a:noFill/>
              </a:ln>
              <a:solidFill>
                <a:srgbClr val="1A1A1A"/>
              </a:solidFill>
              <a:effectLst/>
              <a:latin typeface="Arial" panose="020B0604020202020204" pitchFamily="34" charset="0"/>
              <a:ea typeface="Apple SD Gothic Neo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게다가 농수산물은 공산품보다 보관 기한이 짧은 만큼, 폐기 비용까지 곧바로 떠안아야 하는 악성 재고로 전락하기 쉽습니다.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ko-KR" sz="1400" b="0" i="0" u="none" strike="noStrike" cap="none" normalizeH="0" baseline="0" dirty="0">
              <a:ln>
                <a:noFill/>
              </a:ln>
              <a:solidFill>
                <a:srgbClr val="1A1A1A"/>
              </a:solidFill>
              <a:effectLst/>
              <a:latin typeface="Arial" panose="020B0604020202020204" pitchFamily="34" charset="0"/>
              <a:ea typeface="Apple SD Gothic Neo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잘 자랐다는 이유로 버려지는 농수산물은 농어민에게는 소득 저하, 생태계에는 환경 비용으로 돌아오는 이중의 </a:t>
            </a:r>
            <a:r>
              <a:rPr kumimoji="0" lang="ko-KR" altLang="ko-KR" sz="14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악재죠</a:t>
            </a: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ko-KR" sz="1400" b="0" i="0" u="none" strike="noStrike" cap="none" normalizeH="0" baseline="0" dirty="0">
              <a:ln>
                <a:noFill/>
              </a:ln>
              <a:solidFill>
                <a:srgbClr val="1A1A1A"/>
              </a:solidFill>
              <a:effectLst/>
              <a:latin typeface="Arial" panose="020B0604020202020204" pitchFamily="34" charset="0"/>
              <a:ea typeface="Apple SD Gothic Neo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재고라는 공통의 문제로 골치를 앓고 있는 제조업과 </a:t>
            </a:r>
            <a:r>
              <a:rPr kumimoji="0" lang="ko-KR" altLang="ko-KR" sz="14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농어업</a:t>
            </a: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. 산업군은 다르지만, </a:t>
            </a:r>
            <a:r>
              <a:rPr kumimoji="0" lang="ko-KR" altLang="ko-KR" sz="14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메이커스는</a:t>
            </a: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 </a:t>
            </a:r>
            <a:r>
              <a:rPr kumimoji="0" lang="ko-KR" altLang="ko-KR" sz="14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메이커스가</a:t>
            </a: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 잘하는 방식으로 우리 사회가 맞닥뜨린 문제를 풀고 싶었습니다. 바로 농어촌에 쌓인 재고의 판로를 열어주는 것이었죠. 단기적으로는 과잉 생산으로 인한 농어민의 부담을 덜고, 나아가 수요와 공급을 안정시켜 시장 가격을 회복하는 데 기여하고자 했습니다.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</a:b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그 결과 우리의 첫 번째 시도였던 강원도 화천 애호박은 주문 시작 2시간 만에 15톤 넘는 수량이 매진되며, </a:t>
            </a:r>
            <a:r>
              <a:rPr kumimoji="0" lang="ko-KR" altLang="ko-KR" sz="14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메이커스</a:t>
            </a: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 임팩트의 또 다른 가능성을 확인했습니다</a:t>
            </a:r>
            <a:r>
              <a:rPr kumimoji="0" lang="ko-KR" altLang="ko-KR" sz="16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.</a:t>
            </a:r>
            <a:endParaRPr kumimoji="0" lang="ko-KR" altLang="ko-K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AA3FBAB-DE46-C795-91B8-9BFD116CA0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979" y="4216536"/>
            <a:ext cx="3857021" cy="2489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1114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A29D8F-EB6D-72C5-80B1-188EFFEF74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670616"/>
            <a:ext cx="8972550" cy="560204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2200" b="1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농수축산물을 고르는 기준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8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         </a:t>
            </a:r>
            <a:endParaRPr kumimoji="0" lang="ko-KR" altLang="ko-K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600" b="1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inherit"/>
              </a:rPr>
              <a:t>좋은 품질</a:t>
            </a:r>
            <a:endParaRPr kumimoji="0" lang="ko-KR" altLang="ko-K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다른 </a:t>
            </a:r>
            <a:r>
              <a:rPr kumimoji="0" lang="ko-KR" altLang="ko-KR" sz="14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푸드</a:t>
            </a: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 제품류와 마찬가지로 첫 번째 원칙은 품질입니다.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팬데믹이나 기후 변화로 인한 변덕스런 날씨 등 예기치 못한 상황으로 식품 소비량이 급감한 농수산물 중에서도, 좋은 산지에서 안전한 공법으로 키운 원물을 우선적으로 살핍니다. 이를 위해 지역 농협 등 로컬의 농수산 플레이어와 긴밀히 협업하고 있죠.</a:t>
            </a:r>
            <a:endParaRPr kumimoji="0" lang="en-US" altLang="ko-KR" sz="1400" b="0" i="0" u="none" strike="noStrike" cap="none" normalizeH="0" baseline="0" dirty="0">
              <a:ln>
                <a:noFill/>
              </a:ln>
              <a:solidFill>
                <a:srgbClr val="1A1A1A"/>
              </a:solidFill>
              <a:effectLst/>
              <a:latin typeface="Arial" panose="020B0604020202020204" pitchFamily="34" charset="0"/>
              <a:ea typeface="Apple SD Gothic Neo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ko-K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600" b="1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inherit"/>
              </a:rPr>
              <a:t>틈새 낭비</a:t>
            </a:r>
            <a:endParaRPr kumimoji="0" lang="ko-KR" altLang="ko-K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품질이 아닌 생김새 때문에 버려지는 고구마, 수확하다 땅에 떨어진 과일 생산 과정에서 조금씩 폐기되는 농수산물도 있습니다. </a:t>
            </a:r>
            <a:r>
              <a:rPr kumimoji="0" lang="ko-KR" altLang="ko-KR" sz="14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메이커스는</a:t>
            </a: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 두 눈 크게 뜨고, 기존 공정에서 낭비되는 원물까지 100% 활용할 방안을 계속 고민합니다.</a:t>
            </a:r>
            <a:endParaRPr kumimoji="0" lang="en-US" altLang="ko-KR" sz="1400" b="0" i="0" u="none" strike="noStrike" cap="none" normalizeH="0" baseline="0" dirty="0">
              <a:ln>
                <a:noFill/>
              </a:ln>
              <a:solidFill>
                <a:srgbClr val="1A1A1A"/>
              </a:solidFill>
              <a:effectLst/>
              <a:latin typeface="Arial" panose="020B0604020202020204" pitchFamily="34" charset="0"/>
              <a:ea typeface="Apple SD Gothic Neo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ko-K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600" b="1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inherit"/>
              </a:rPr>
              <a:t>제철 원물</a:t>
            </a:r>
            <a:endParaRPr kumimoji="0" lang="ko-KR" altLang="ko-K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전국 곳곳 물오른 제철 원물은 지금 아니면 맛보기 어려울 때가 많죠. 로컬 농산물이 가장 신선할 때 고객에게 </a:t>
            </a:r>
            <a:r>
              <a:rPr kumimoji="0" lang="ko-KR" altLang="ko-KR" sz="14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가닿도록</a:t>
            </a: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 발빠르게 움직입니다.</a:t>
            </a:r>
            <a:endParaRPr kumimoji="0" lang="en-US" altLang="ko-KR" sz="1400" b="0" i="0" u="none" strike="noStrike" cap="none" normalizeH="0" baseline="0" dirty="0">
              <a:ln>
                <a:noFill/>
              </a:ln>
              <a:solidFill>
                <a:srgbClr val="1A1A1A"/>
              </a:solidFill>
              <a:effectLst/>
              <a:latin typeface="Arial" panose="020B0604020202020204" pitchFamily="34" charset="0"/>
              <a:ea typeface="Apple SD Gothic Neo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ko-K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484DEF7-5753-BE30-7102-96E3827D8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7350" y="4181906"/>
            <a:ext cx="2847975" cy="1837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066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D44C2532-C057-6B0D-1D32-9D9C8B316F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075" y="409406"/>
            <a:ext cx="8069943" cy="50783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2200" b="1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선보이는 방법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1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.</a:t>
            </a:r>
            <a:endParaRPr kumimoji="0" lang="ko-KR" altLang="ko-K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C5CA0FD-68D1-FBE7-C059-FFC222911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5065" y="1385317"/>
            <a:ext cx="2883084" cy="186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B622917D-68BC-4548-5040-1006C5A829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5065" y="3713947"/>
            <a:ext cx="2883084" cy="1860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73FFB0E-F886-F779-A638-7F91BE7EB62D}"/>
              </a:ext>
            </a:extLst>
          </p:cNvPr>
          <p:cNvSpPr txBox="1"/>
          <p:nvPr/>
        </p:nvSpPr>
        <p:spPr>
          <a:xfrm>
            <a:off x="305011" y="3197444"/>
            <a:ext cx="7053943" cy="23026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1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inherit"/>
              </a:rPr>
              <a:t>가공식품 기획</a:t>
            </a:r>
            <a:endParaRPr kumimoji="0" lang="ko-KR" altLang="ko-K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귤이나 달걀처럼 쉽게 무르거나 신선도로 인해 대용량 산지 직송이 어려운 원물도 있습니다. 이에 </a:t>
            </a:r>
            <a:r>
              <a:rPr kumimoji="0" lang="ko-KR" altLang="ko-KR" sz="14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메이커스는</a:t>
            </a: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 더 많은 농어민과 함께할 수 있도록 원물 함량을 최대화한 가공식품 기획으로 영역을 확장하고 있습니다. </a:t>
            </a:r>
            <a:r>
              <a:rPr kumimoji="0" lang="ko-KR" altLang="ko-KR" sz="14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메이커스는</a:t>
            </a: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 원료의 신선도를 보장하면서 지역 경제에 보탬이 되도록 각 도와 </a:t>
            </a:r>
            <a:r>
              <a:rPr kumimoji="0" lang="ko-KR" altLang="ko-KR" sz="14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시군구에</a:t>
            </a: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 속한 메이커와 함께하려 합니다</a:t>
            </a:r>
            <a:endParaRPr lang="ko-KR" altLang="en-US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63C8E7-EF5C-41C8-F07C-078E2E954B9C}"/>
              </a:ext>
            </a:extLst>
          </p:cNvPr>
          <p:cNvSpPr txBox="1"/>
          <p:nvPr/>
        </p:nvSpPr>
        <p:spPr>
          <a:xfrm>
            <a:off x="290075" y="1080517"/>
            <a:ext cx="6125028" cy="16773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1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        </a:t>
            </a:r>
            <a:endParaRPr kumimoji="0" lang="ko-KR" altLang="ko-K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800" b="1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inherit"/>
              </a:rPr>
              <a:t>산지 직송</a:t>
            </a:r>
            <a:endParaRPr kumimoji="0" lang="ko-KR" altLang="ko-K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택배로 배송했을 때 품질을 고스란히 유지할 수 있는 단단하고 </a:t>
            </a:r>
            <a:r>
              <a:rPr kumimoji="0" lang="ko-KR" altLang="ko-KR" sz="14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보관성</a:t>
            </a: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 좋은 농수산물은 산지 수확해 바로 </a:t>
            </a:r>
            <a:r>
              <a:rPr kumimoji="0" lang="ko-KR" altLang="ko-KR" sz="1400" b="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보내드립니다</a:t>
            </a:r>
            <a:r>
              <a:rPr kumimoji="0" lang="ko-KR" altLang="ko-KR" sz="14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. 고객은 싱싱한 대용량 원물을 빠르게 받아볼 수 있고, 농어민은 재고 보관 비용을 절약할 수 있죠.</a:t>
            </a:r>
            <a:endParaRPr kumimoji="0" lang="ko-KR" altLang="ko-K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1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         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64682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502D1B2-3070-82B9-718C-12A19C28F6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1200" y="1200150"/>
            <a:ext cx="4541666" cy="4826000"/>
          </a:xfrm>
          <a:prstGeom prst="rect">
            <a:avLst/>
          </a:prstGeom>
        </p:spPr>
      </p:pic>
      <p:pic>
        <p:nvPicPr>
          <p:cNvPr id="2050" name="Picture 2" descr="254만 명 찾은 카카오메이커스, 누적 거래액 '7000억' 돌파">
            <a:extLst>
              <a:ext uri="{FF2B5EF4-FFF2-40B4-BE49-F238E27FC236}">
                <a16:creationId xmlns:a16="http://schemas.microsoft.com/office/drawing/2014/main" id="{B81F8C2B-1D81-6940-4865-A1270C0FA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1200150"/>
            <a:ext cx="6517334" cy="482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170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D2226347-069B-0347-6D76-7200AFFC0C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075" y="494044"/>
            <a:ext cx="8069943" cy="3385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2200" b="1" dirty="0">
                <a:solidFill>
                  <a:srgbClr val="1A1A1A"/>
                </a:solidFill>
                <a:ea typeface="Apple SD Gothic Neo"/>
              </a:rPr>
              <a:t>카카오 </a:t>
            </a:r>
            <a:r>
              <a:rPr lang="ko-KR" altLang="en-US" sz="2200" b="1" dirty="0" err="1">
                <a:solidFill>
                  <a:srgbClr val="1A1A1A"/>
                </a:solidFill>
                <a:ea typeface="Apple SD Gothic Neo"/>
              </a:rPr>
              <a:t>제가버치</a:t>
            </a:r>
            <a:r>
              <a:rPr lang="ko-KR" altLang="en-US" sz="2200" b="1" dirty="0">
                <a:solidFill>
                  <a:srgbClr val="1A1A1A"/>
                </a:solidFill>
                <a:ea typeface="Apple SD Gothic Neo"/>
              </a:rPr>
              <a:t> </a:t>
            </a:r>
            <a:r>
              <a:rPr lang="en-US" altLang="ko-KR" sz="2200" b="1" dirty="0">
                <a:solidFill>
                  <a:srgbClr val="1A1A1A"/>
                </a:solidFill>
                <a:ea typeface="Apple SD Gothic Neo"/>
              </a:rPr>
              <a:t>“</a:t>
            </a:r>
            <a:r>
              <a:rPr lang="ko-KR" altLang="en-US" sz="2200" b="1" dirty="0">
                <a:solidFill>
                  <a:srgbClr val="1A1A1A"/>
                </a:solidFill>
                <a:ea typeface="Apple SD Gothic Neo"/>
              </a:rPr>
              <a:t> 전라남도 수산물 대전</a:t>
            </a:r>
            <a:r>
              <a:rPr lang="en-US" altLang="ko-KR" sz="2200" b="1" dirty="0">
                <a:solidFill>
                  <a:srgbClr val="1A1A1A"/>
                </a:solidFill>
                <a:ea typeface="Apple SD Gothic Neo"/>
              </a:rPr>
              <a:t>”</a:t>
            </a:r>
            <a:endParaRPr kumimoji="0" lang="ko-KR" altLang="ko-K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EBB887-CFA7-E4F5-58C0-29D81E327D15}"/>
              </a:ext>
            </a:extLst>
          </p:cNvPr>
          <p:cNvSpPr txBox="1"/>
          <p:nvPr/>
        </p:nvSpPr>
        <p:spPr>
          <a:xfrm>
            <a:off x="290075" y="1385317"/>
            <a:ext cx="6125028" cy="5339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10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        </a:t>
            </a:r>
            <a:endParaRPr kumimoji="0" lang="ko-KR" altLang="ko-KR" sz="11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160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inherit"/>
              </a:rPr>
              <a:t>카카오와 전라남도</a:t>
            </a:r>
            <a:r>
              <a:rPr kumimoji="0" lang="en-US" altLang="ko-KR" sz="160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inherit"/>
              </a:rPr>
              <a:t>, </a:t>
            </a:r>
            <a:r>
              <a:rPr kumimoji="0" lang="ko-KR" altLang="en-US" sz="1600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inherit"/>
              </a:rPr>
              <a:t>완도금일수협</a:t>
            </a:r>
            <a:r>
              <a:rPr kumimoji="0" lang="ko-KR" altLang="en-US" sz="160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inherit"/>
              </a:rPr>
              <a:t> 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  <a:ea typeface="inherit"/>
              </a:rPr>
              <a:t>F&amp;B</a:t>
            </a: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  <a:ea typeface="inherit"/>
              </a:rPr>
              <a:t>는 지난 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  <a:ea typeface="inherit"/>
              </a:rPr>
              <a:t>3</a:t>
            </a: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  <a:ea typeface="inherit"/>
              </a:rPr>
              <a:t>월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  <a:ea typeface="inherit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전라남도의 수산물 판매를 위한 협약을 체결하였습니다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ko-KR" sz="1600" dirty="0">
              <a:solidFill>
                <a:srgbClr val="1A1A1A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이에 대한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, </a:t>
            </a: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후속조치로 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23</a:t>
            </a: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년 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5</a:t>
            </a: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월 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‘</a:t>
            </a: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전라남도 수산물 대전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’</a:t>
            </a: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을 기획하게 되었습니다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ko-KR" sz="1600" dirty="0">
              <a:solidFill>
                <a:srgbClr val="1A1A1A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전라남도의 우수한 수산물을 제값 받고 팔  수 있는 생태계를 만들어 보고자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, </a:t>
            </a:r>
            <a:r>
              <a:rPr lang="ko-KR" altLang="en-US" sz="1600" dirty="0" err="1">
                <a:solidFill>
                  <a:srgbClr val="1A1A1A"/>
                </a:solidFill>
                <a:latin typeface="Arial" panose="020B0604020202020204" pitchFamily="34" charset="0"/>
              </a:rPr>
              <a:t>완도금일수협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F&amp;B</a:t>
            </a: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가 먼저 나섰습니다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ko-KR" sz="1600" dirty="0">
              <a:solidFill>
                <a:srgbClr val="1A1A1A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카카오의 </a:t>
            </a:r>
            <a:r>
              <a:rPr lang="ko-KR" altLang="en-US" sz="1600" dirty="0" err="1">
                <a:solidFill>
                  <a:srgbClr val="1A1A1A"/>
                </a:solidFill>
                <a:latin typeface="Arial" panose="020B0604020202020204" pitchFamily="34" charset="0"/>
              </a:rPr>
              <a:t>제가버치</a:t>
            </a: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 플랫폼과 상품공급계약을 체결하고</a:t>
            </a:r>
            <a:endParaRPr lang="en-US" altLang="ko-KR" sz="1600" dirty="0">
              <a:solidFill>
                <a:srgbClr val="1A1A1A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전라남도 수산물 판매 촉진을 위한 온라인 마켓을 </a:t>
            </a:r>
            <a:endParaRPr lang="en-US" altLang="ko-KR" sz="1600" dirty="0">
              <a:solidFill>
                <a:srgbClr val="1A1A1A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600" dirty="0" err="1">
                <a:solidFill>
                  <a:srgbClr val="1A1A1A"/>
                </a:solidFill>
                <a:latin typeface="Arial" panose="020B0604020202020204" pitchFamily="34" charset="0"/>
              </a:rPr>
              <a:t>열게되었습니다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ko-KR" sz="1600" dirty="0">
              <a:solidFill>
                <a:srgbClr val="1A1A1A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dirty="0"/>
          </a:p>
        </p:txBody>
      </p:sp>
      <p:pic>
        <p:nvPicPr>
          <p:cNvPr id="4098" name="Picture 2" descr="전남 수산물 판매에 CU·카카오가 나선다…판매·홍보 협약 : 네이트뉴스">
            <a:extLst>
              <a:ext uri="{FF2B5EF4-FFF2-40B4-BE49-F238E27FC236}">
                <a16:creationId xmlns:a16="http://schemas.microsoft.com/office/drawing/2014/main" id="{BBB2328B-3A13-0358-D1E1-CB88A52BF9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1619" y="1618598"/>
            <a:ext cx="4331694" cy="2435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50306084-D66F-2F4E-7AB7-0CEE5D4E4C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9603" y="5775362"/>
            <a:ext cx="2729854" cy="58859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5DE197-52F2-C5D6-2EFD-8EC34D3D5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6025" y="4993967"/>
            <a:ext cx="1387288" cy="138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9285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CEC527C-5F99-8F3A-E597-A625B2D0D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0797" y="416299"/>
            <a:ext cx="4213100" cy="60254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958112DA-9871-031C-09FD-FF01296CAA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742" y="2167958"/>
            <a:ext cx="2729854" cy="588594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D76B693-5CE0-FF17-407F-2B2FD63D4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560" y="1776455"/>
            <a:ext cx="1387288" cy="138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8E2157C7-A1B3-A82F-2166-4EA02996E3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075" y="494044"/>
            <a:ext cx="8069943" cy="3385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2200" b="1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카카오 </a:t>
            </a:r>
            <a:r>
              <a:rPr kumimoji="0" lang="ko-KR" altLang="en-US" sz="2200" b="1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메이커스</a:t>
            </a:r>
            <a:r>
              <a:rPr kumimoji="0" lang="ko-KR" altLang="en-US" sz="2200" b="1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 입점 완료</a:t>
            </a:r>
            <a:r>
              <a:rPr kumimoji="0" lang="ko-KR" altLang="ko-KR" sz="11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.</a:t>
            </a:r>
            <a:endParaRPr kumimoji="0" lang="ko-KR" altLang="ko-K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50B85A-B3D6-91E0-AFED-2586B3D5B445}"/>
              </a:ext>
            </a:extLst>
          </p:cNvPr>
          <p:cNvSpPr txBox="1"/>
          <p:nvPr/>
        </p:nvSpPr>
        <p:spPr>
          <a:xfrm>
            <a:off x="480575" y="3694258"/>
            <a:ext cx="6440925" cy="2754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10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        </a:t>
            </a:r>
            <a:endParaRPr kumimoji="0" lang="ko-KR" altLang="ko-KR" sz="11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600" dirty="0" err="1">
                <a:solidFill>
                  <a:srgbClr val="1A1A1A"/>
                </a:solidFill>
                <a:latin typeface="Arial" panose="020B0604020202020204" pitchFamily="34" charset="0"/>
              </a:rPr>
              <a:t>완도금일</a:t>
            </a: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 수협 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F&amp;B</a:t>
            </a: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와 </a:t>
            </a:r>
            <a:r>
              <a:rPr lang="ko-KR" altLang="en-US" sz="1600" dirty="0" err="1">
                <a:solidFill>
                  <a:srgbClr val="1A1A1A"/>
                </a:solidFill>
                <a:latin typeface="Arial" panose="020B0604020202020204" pitchFamily="34" charset="0"/>
              </a:rPr>
              <a:t>카카오메이커스는</a:t>
            </a:r>
            <a:endParaRPr lang="en-US" altLang="ko-KR" sz="1600" dirty="0">
              <a:solidFill>
                <a:srgbClr val="1A1A1A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상호협력하기 위한 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MOU </a:t>
            </a: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및 입점 계약체결이 완료되었습니다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ko-KR" sz="1600" dirty="0">
              <a:solidFill>
                <a:srgbClr val="1A1A1A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전라남도 수산물 판매 확대를 위한 첫 걸음으로</a:t>
            </a:r>
            <a:endParaRPr lang="en-US" altLang="ko-KR" sz="1600" dirty="0">
              <a:solidFill>
                <a:srgbClr val="1A1A1A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600" dirty="0" err="1">
                <a:solidFill>
                  <a:srgbClr val="1A1A1A"/>
                </a:solidFill>
                <a:latin typeface="Arial" panose="020B0604020202020204" pitchFamily="34" charset="0"/>
              </a:rPr>
              <a:t>제가버치</a:t>
            </a: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 플랫폼 內에서 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‘</a:t>
            </a: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전라남도 수산물 대전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‘</a:t>
            </a: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을 함께 기획하고 있습니다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71787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8E2157C7-A1B3-A82F-2166-4EA02996E3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075" y="494044"/>
            <a:ext cx="8069943" cy="3385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en-US" sz="2200" b="1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카카오 </a:t>
            </a:r>
            <a:r>
              <a:rPr kumimoji="0" lang="ko-KR" altLang="en-US" sz="2200" b="1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메이커스</a:t>
            </a:r>
            <a:r>
              <a:rPr kumimoji="0" lang="ko-KR" altLang="en-US" sz="2200" b="1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 </a:t>
            </a:r>
            <a:r>
              <a:rPr kumimoji="0" lang="ko-KR" altLang="en-US" sz="2200" b="1" i="0" u="none" strike="noStrike" cap="none" normalizeH="0" baseline="0" dirty="0" err="1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제가버치</a:t>
            </a:r>
            <a:r>
              <a:rPr kumimoji="0" lang="ko-KR" altLang="en-US" sz="2200" b="1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 </a:t>
            </a:r>
            <a:r>
              <a:rPr kumimoji="0" lang="en-US" altLang="ko-KR" sz="2200" b="1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‘</a:t>
            </a:r>
            <a:r>
              <a:rPr kumimoji="0" lang="ko-KR" altLang="en-US" sz="2200" b="1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전라남도 수산물 대전</a:t>
            </a:r>
            <a:r>
              <a:rPr kumimoji="0" lang="en-US" altLang="ko-KR" sz="2200" b="1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＇</a:t>
            </a:r>
            <a:endParaRPr kumimoji="0" lang="ko-KR" altLang="ko-K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833DE8-8F6F-E80A-4748-855653554152}"/>
              </a:ext>
            </a:extLst>
          </p:cNvPr>
          <p:cNvSpPr txBox="1"/>
          <p:nvPr/>
        </p:nvSpPr>
        <p:spPr>
          <a:xfrm>
            <a:off x="290075" y="1091572"/>
            <a:ext cx="6125028" cy="5821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10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Apple SD Gothic Neo"/>
              </a:rPr>
              <a:t>        </a:t>
            </a:r>
            <a:endParaRPr kumimoji="0" lang="ko-KR" altLang="ko-KR" sz="11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ko-KR" altLang="en-US" sz="1600" b="1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inherit"/>
              </a:rPr>
              <a:t>기획전</a:t>
            </a:r>
            <a:r>
              <a:rPr kumimoji="0" lang="ko-KR" altLang="en-US" sz="160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inherit"/>
              </a:rPr>
              <a:t> </a:t>
            </a:r>
            <a:r>
              <a:rPr kumimoji="0" lang="en-US" altLang="ko-KR" sz="160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inherit"/>
              </a:rPr>
              <a:t>: </a:t>
            </a:r>
            <a:r>
              <a:rPr kumimoji="0" lang="ko-KR" altLang="en-US" sz="160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inherit"/>
              </a:rPr>
              <a:t>전남 어민을 위해 </a:t>
            </a:r>
            <a:r>
              <a:rPr kumimoji="0" lang="en-US" altLang="ko-KR" sz="160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inherit"/>
              </a:rPr>
              <a:t>‘</a:t>
            </a:r>
            <a:r>
              <a:rPr kumimoji="0" lang="ko-KR" altLang="en-US" sz="160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inherit"/>
              </a:rPr>
              <a:t>전라남도 수산물 대전</a:t>
            </a:r>
            <a:r>
              <a:rPr kumimoji="0" lang="en-US" altLang="ko-KR" sz="160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Arial" panose="020B0604020202020204" pitchFamily="34" charset="0"/>
                <a:ea typeface="inherit"/>
              </a:rPr>
              <a:t>‘</a:t>
            </a:r>
          </a:p>
          <a:p>
            <a:pPr marL="342900" marR="0" lvl="0" indent="-3429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ko-KR" altLang="en-US" sz="1600" b="1" dirty="0">
                <a:solidFill>
                  <a:srgbClr val="1A1A1A"/>
                </a:solidFill>
                <a:latin typeface="Arial" panose="020B0604020202020204" pitchFamily="34" charset="0"/>
              </a:rPr>
              <a:t>일시</a:t>
            </a: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 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: 2023</a:t>
            </a: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년 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5</a:t>
            </a: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월 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~6</a:t>
            </a: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월 중 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1</a:t>
            </a: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주일 간</a:t>
            </a:r>
            <a:endParaRPr lang="en-US" altLang="ko-KR" sz="1600" dirty="0">
              <a:solidFill>
                <a:srgbClr val="1A1A1A"/>
              </a:solidFill>
              <a:latin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ko-KR" altLang="en-US" sz="1600" b="1" dirty="0">
                <a:solidFill>
                  <a:srgbClr val="1A1A1A"/>
                </a:solidFill>
                <a:latin typeface="Arial" panose="020B0604020202020204" pitchFamily="34" charset="0"/>
              </a:rPr>
              <a:t>주최</a:t>
            </a: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 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: </a:t>
            </a: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전라남도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, </a:t>
            </a:r>
            <a:r>
              <a:rPr lang="ko-KR" altLang="en-US" sz="1600" dirty="0" err="1">
                <a:solidFill>
                  <a:srgbClr val="1A1A1A"/>
                </a:solidFill>
                <a:latin typeface="Arial" panose="020B0604020202020204" pitchFamily="34" charset="0"/>
              </a:rPr>
              <a:t>완도금일수협</a:t>
            </a: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 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F&amp;B</a:t>
            </a:r>
          </a:p>
          <a:p>
            <a:pPr marL="342900" marR="0" lvl="0" indent="-3429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ko-KR" altLang="en-US" sz="1600" b="1" dirty="0">
                <a:solidFill>
                  <a:srgbClr val="1A1A1A"/>
                </a:solidFill>
                <a:latin typeface="Arial" panose="020B0604020202020204" pitchFamily="34" charset="0"/>
              </a:rPr>
              <a:t>홍보방법</a:t>
            </a:r>
            <a:endParaRPr lang="en-US" altLang="ko-KR" sz="1600" b="1" dirty="0">
              <a:solidFill>
                <a:srgbClr val="1A1A1A"/>
              </a:solidFill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    - 2600</a:t>
            </a: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만명 이용자 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“</a:t>
            </a: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카카오 </a:t>
            </a:r>
            <a:r>
              <a:rPr lang="ko-KR" altLang="en-US" sz="1600" dirty="0" err="1">
                <a:solidFill>
                  <a:srgbClr val="1A1A1A"/>
                </a:solidFill>
                <a:latin typeface="Arial" panose="020B0604020202020204" pitchFamily="34" charset="0"/>
              </a:rPr>
              <a:t>온더무브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＂</a:t>
            </a: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를 통한 카톡 발송</a:t>
            </a:r>
            <a:endParaRPr lang="en-US" altLang="ko-KR" sz="1600" dirty="0">
              <a:solidFill>
                <a:srgbClr val="1A1A1A"/>
              </a:solidFill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    - </a:t>
            </a: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언론 홍보  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(</a:t>
            </a: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전라남도 보도자료 배포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)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 startAt="5"/>
              <a:tabLst/>
            </a:pPr>
            <a:r>
              <a:rPr lang="ko-KR" altLang="en-US" sz="1600" b="1" dirty="0">
                <a:solidFill>
                  <a:srgbClr val="1A1A1A"/>
                </a:solidFill>
                <a:latin typeface="Arial" panose="020B0604020202020204" pitchFamily="34" charset="0"/>
              </a:rPr>
              <a:t>참가업체</a:t>
            </a:r>
            <a:endParaRPr lang="en-US" altLang="ko-KR" sz="1600" b="1" dirty="0">
              <a:solidFill>
                <a:srgbClr val="1A1A1A"/>
              </a:solidFill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    - </a:t>
            </a: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전남지역 수협 자체 생산 및 위판 수산물 및 가공품</a:t>
            </a:r>
            <a:endParaRPr lang="en-US" altLang="ko-KR" sz="1600" dirty="0">
              <a:solidFill>
                <a:srgbClr val="1A1A1A"/>
              </a:solidFill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    - </a:t>
            </a: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전남지역 수산가공품 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(22</a:t>
            </a: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개 시군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, </a:t>
            </a:r>
            <a:r>
              <a:rPr lang="ko-KR" altLang="en-US" sz="1600" dirty="0">
                <a:solidFill>
                  <a:srgbClr val="1A1A1A"/>
                </a:solidFill>
                <a:latin typeface="Arial" panose="020B0604020202020204" pitchFamily="34" charset="0"/>
              </a:rPr>
              <a:t>공문 시행</a:t>
            </a:r>
            <a:r>
              <a:rPr lang="en-US" altLang="ko-KR" sz="1600" dirty="0">
                <a:solidFill>
                  <a:srgbClr val="1A1A1A"/>
                </a:solidFill>
                <a:latin typeface="Arial" panose="020B0604020202020204" pitchFamily="34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ko-KR" sz="1600" dirty="0">
              <a:solidFill>
                <a:srgbClr val="1A1A1A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6FD46499-D6F9-9CDE-6863-1CD8197A2B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92"/>
          <a:stretch/>
        </p:blipFill>
        <p:spPr>
          <a:xfrm>
            <a:off x="7996092" y="1485272"/>
            <a:ext cx="2741257" cy="4674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6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8A2FE0B0-C451-83C6-0A12-DCCC64019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1494" y="3002685"/>
            <a:ext cx="2290907" cy="84613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47F0EBF1-0D07-CBA8-DD3C-FFE88A8DB8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4077" y="3101788"/>
            <a:ext cx="2729854" cy="58859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011132B-D4CE-BC73-C5BA-ACA0FF831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930" y="2732110"/>
            <a:ext cx="1387288" cy="138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EDB5B845-9D9A-E70E-E81D-4D8A01BE64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444" y="436300"/>
            <a:ext cx="1815918" cy="1559409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6696D062-0107-7D0C-AC24-6B556DF913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8903" y="3634406"/>
            <a:ext cx="1563930" cy="218540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9BDFF22-2ED3-C5EC-423A-018F6D528056}"/>
              </a:ext>
            </a:extLst>
          </p:cNvPr>
          <p:cNvSpPr txBox="1"/>
          <p:nvPr/>
        </p:nvSpPr>
        <p:spPr>
          <a:xfrm>
            <a:off x="672351" y="5898774"/>
            <a:ext cx="1936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전남 </a:t>
            </a:r>
            <a:r>
              <a:rPr lang="en-US" altLang="ko-KR" dirty="0"/>
              <a:t>20</a:t>
            </a:r>
            <a:r>
              <a:rPr lang="ko-KR" altLang="en-US" dirty="0"/>
              <a:t>개 수협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563CE5-A89C-F1F6-1DF9-6257AECA4446}"/>
              </a:ext>
            </a:extLst>
          </p:cNvPr>
          <p:cNvSpPr txBox="1"/>
          <p:nvPr/>
        </p:nvSpPr>
        <p:spPr>
          <a:xfrm>
            <a:off x="251005" y="2169449"/>
            <a:ext cx="2474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전남 수산물가공기업</a:t>
            </a:r>
          </a:p>
        </p:txBody>
      </p:sp>
      <p:sp>
        <p:nvSpPr>
          <p:cNvPr id="18" name="화살표: 아래쪽 17">
            <a:extLst>
              <a:ext uri="{FF2B5EF4-FFF2-40B4-BE49-F238E27FC236}">
                <a16:creationId xmlns:a16="http://schemas.microsoft.com/office/drawing/2014/main" id="{9644BE38-2857-C66C-D4A0-C15A7FA23586}"/>
              </a:ext>
            </a:extLst>
          </p:cNvPr>
          <p:cNvSpPr/>
          <p:nvPr/>
        </p:nvSpPr>
        <p:spPr>
          <a:xfrm rot="17932451">
            <a:off x="3130572" y="2249078"/>
            <a:ext cx="587922" cy="9660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화살표: 아래쪽 18">
            <a:extLst>
              <a:ext uri="{FF2B5EF4-FFF2-40B4-BE49-F238E27FC236}">
                <a16:creationId xmlns:a16="http://schemas.microsoft.com/office/drawing/2014/main" id="{70574576-BD58-0013-3E42-76CFAAEF6632}"/>
              </a:ext>
            </a:extLst>
          </p:cNvPr>
          <p:cNvSpPr/>
          <p:nvPr/>
        </p:nvSpPr>
        <p:spPr>
          <a:xfrm rot="14080967">
            <a:off x="3106040" y="3593596"/>
            <a:ext cx="587922" cy="9660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2C4668B-3E72-AD37-1990-9B71D2C36FEC}"/>
              </a:ext>
            </a:extLst>
          </p:cNvPr>
          <p:cNvSpPr txBox="1"/>
          <p:nvPr/>
        </p:nvSpPr>
        <p:spPr>
          <a:xfrm>
            <a:off x="5556010" y="3681509"/>
            <a:ext cx="1179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/>
              <a:t>유통판매</a:t>
            </a:r>
            <a:r>
              <a:rPr lang="en-US" altLang="ko-KR" sz="1200" dirty="0"/>
              <a:t>(VENDOR)</a:t>
            </a:r>
            <a:endParaRPr lang="ko-KR" altLang="en-US" sz="12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1D0C4E1-7885-8085-B4CD-02E5E7544D24}"/>
              </a:ext>
            </a:extLst>
          </p:cNvPr>
          <p:cNvSpPr txBox="1"/>
          <p:nvPr/>
        </p:nvSpPr>
        <p:spPr>
          <a:xfrm>
            <a:off x="7372955" y="4346213"/>
            <a:ext cx="11793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/>
              <a:t>플랫폼</a:t>
            </a:r>
          </a:p>
        </p:txBody>
      </p:sp>
      <p:sp>
        <p:nvSpPr>
          <p:cNvPr id="22" name="화살표: 아래쪽 21">
            <a:extLst>
              <a:ext uri="{FF2B5EF4-FFF2-40B4-BE49-F238E27FC236}">
                <a16:creationId xmlns:a16="http://schemas.microsoft.com/office/drawing/2014/main" id="{1F76DB51-38CA-F1D0-8B40-80DE8F277EAD}"/>
              </a:ext>
            </a:extLst>
          </p:cNvPr>
          <p:cNvSpPr/>
          <p:nvPr/>
        </p:nvSpPr>
        <p:spPr>
          <a:xfrm rot="16200000">
            <a:off x="6671891" y="3209248"/>
            <a:ext cx="522802" cy="4330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화살표: 아래쪽 23">
            <a:extLst>
              <a:ext uri="{FF2B5EF4-FFF2-40B4-BE49-F238E27FC236}">
                <a16:creationId xmlns:a16="http://schemas.microsoft.com/office/drawing/2014/main" id="{AE25EE64-3F76-95E8-3C16-328F6290AFCC}"/>
              </a:ext>
            </a:extLst>
          </p:cNvPr>
          <p:cNvSpPr/>
          <p:nvPr/>
        </p:nvSpPr>
        <p:spPr>
          <a:xfrm rot="16200000">
            <a:off x="8682228" y="3146683"/>
            <a:ext cx="522802" cy="4330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6" name="연결선: 꺾임 25">
            <a:extLst>
              <a:ext uri="{FF2B5EF4-FFF2-40B4-BE49-F238E27FC236}">
                <a16:creationId xmlns:a16="http://schemas.microsoft.com/office/drawing/2014/main" id="{393A711F-17E1-7FCB-49E1-3169BC595F2F}"/>
              </a:ext>
            </a:extLst>
          </p:cNvPr>
          <p:cNvCxnSpPr>
            <a:cxnSpLocks/>
            <a:stCxn id="16" idx="3"/>
            <a:endCxn id="7" idx="2"/>
          </p:cNvCxnSpPr>
          <p:nvPr/>
        </p:nvCxnSpPr>
        <p:spPr>
          <a:xfrm flipV="1">
            <a:off x="2608728" y="3848824"/>
            <a:ext cx="7828220" cy="223461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연결선: 꺾임 28">
            <a:extLst>
              <a:ext uri="{FF2B5EF4-FFF2-40B4-BE49-F238E27FC236}">
                <a16:creationId xmlns:a16="http://schemas.microsoft.com/office/drawing/2014/main" id="{545B8032-615D-17C0-C3E7-6DE22B376332}"/>
              </a:ext>
            </a:extLst>
          </p:cNvPr>
          <p:cNvCxnSpPr>
            <a:cxnSpLocks/>
            <a:stCxn id="11" idx="3"/>
            <a:endCxn id="7" idx="0"/>
          </p:cNvCxnSpPr>
          <p:nvPr/>
        </p:nvCxnSpPr>
        <p:spPr>
          <a:xfrm>
            <a:off x="2508362" y="1216005"/>
            <a:ext cx="7928586" cy="178668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연결선: 꺾임 32">
            <a:extLst>
              <a:ext uri="{FF2B5EF4-FFF2-40B4-BE49-F238E27FC236}">
                <a16:creationId xmlns:a16="http://schemas.microsoft.com/office/drawing/2014/main" id="{11593666-082B-3E51-6D12-9298710DCC03}"/>
              </a:ext>
            </a:extLst>
          </p:cNvPr>
          <p:cNvCxnSpPr>
            <a:cxnSpLocks/>
            <a:stCxn id="7" idx="1"/>
            <a:endCxn id="1026" idx="0"/>
          </p:cNvCxnSpPr>
          <p:nvPr/>
        </p:nvCxnSpPr>
        <p:spPr>
          <a:xfrm rot="10800000">
            <a:off x="7950574" y="2732111"/>
            <a:ext cx="1340920" cy="693645"/>
          </a:xfrm>
          <a:prstGeom prst="bentConnector4">
            <a:avLst>
              <a:gd name="adj1" fmla="val 2074"/>
              <a:gd name="adj2" fmla="val 132956"/>
            </a:avLst>
          </a:prstGeom>
          <a:ln>
            <a:prstDash val="sys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연결선: 꺾임 34">
            <a:extLst>
              <a:ext uri="{FF2B5EF4-FFF2-40B4-BE49-F238E27FC236}">
                <a16:creationId xmlns:a16="http://schemas.microsoft.com/office/drawing/2014/main" id="{9F78470B-8FF8-8CD3-C1F5-65EFA1A8CD61}"/>
              </a:ext>
            </a:extLst>
          </p:cNvPr>
          <p:cNvCxnSpPr>
            <a:cxnSpLocks/>
            <a:stCxn id="1026" idx="2"/>
            <a:endCxn id="9" idx="2"/>
          </p:cNvCxnSpPr>
          <p:nvPr/>
        </p:nvCxnSpPr>
        <p:spPr>
          <a:xfrm rot="5400000" flipH="1">
            <a:off x="6425281" y="2594105"/>
            <a:ext cx="429016" cy="2621570"/>
          </a:xfrm>
          <a:prstGeom prst="bentConnector3">
            <a:avLst>
              <a:gd name="adj1" fmla="val -53285"/>
            </a:avLst>
          </a:prstGeom>
          <a:ln>
            <a:prstDash val="sys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" name="연결선: 꺾임 37">
            <a:extLst>
              <a:ext uri="{FF2B5EF4-FFF2-40B4-BE49-F238E27FC236}">
                <a16:creationId xmlns:a16="http://schemas.microsoft.com/office/drawing/2014/main" id="{73519FAD-C766-ADAA-914A-1A211211718F}"/>
              </a:ext>
            </a:extLst>
          </p:cNvPr>
          <p:cNvCxnSpPr>
            <a:cxnSpLocks/>
          </p:cNvCxnSpPr>
          <p:nvPr/>
        </p:nvCxnSpPr>
        <p:spPr>
          <a:xfrm rot="16200000" flipV="1">
            <a:off x="3134270" y="987738"/>
            <a:ext cx="1541929" cy="2686171"/>
          </a:xfrm>
          <a:prstGeom prst="bentConnector2">
            <a:avLst/>
          </a:prstGeom>
          <a:ln>
            <a:prstDash val="sys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1" name="연결선: 꺾임 50">
            <a:extLst>
              <a:ext uri="{FF2B5EF4-FFF2-40B4-BE49-F238E27FC236}">
                <a16:creationId xmlns:a16="http://schemas.microsoft.com/office/drawing/2014/main" id="{140DE473-89C4-DB77-1CCC-78D9B018DEB3}"/>
              </a:ext>
            </a:extLst>
          </p:cNvPr>
          <p:cNvCxnSpPr>
            <a:cxnSpLocks/>
          </p:cNvCxnSpPr>
          <p:nvPr/>
        </p:nvCxnSpPr>
        <p:spPr>
          <a:xfrm rot="5400000">
            <a:off x="3395836" y="2865660"/>
            <a:ext cx="1036727" cy="2686171"/>
          </a:xfrm>
          <a:prstGeom prst="bentConnector2">
            <a:avLst/>
          </a:prstGeom>
          <a:ln>
            <a:prstDash val="sys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1FA55DD1-A0F7-F005-E0A2-AAE0E5DB3A77}"/>
              </a:ext>
            </a:extLst>
          </p:cNvPr>
          <p:cNvSpPr txBox="1"/>
          <p:nvPr/>
        </p:nvSpPr>
        <p:spPr>
          <a:xfrm>
            <a:off x="5568346" y="915838"/>
            <a:ext cx="11793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 err="1">
                <a:solidFill>
                  <a:schemeClr val="accent1"/>
                </a:solidFill>
              </a:rPr>
              <a:t>직배송</a:t>
            </a:r>
            <a:endParaRPr lang="ko-KR" altLang="en-US" sz="1200" dirty="0">
              <a:solidFill>
                <a:schemeClr val="accent1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9ACC21F-E8B7-9750-A38D-04CFB4E5BAA0}"/>
              </a:ext>
            </a:extLst>
          </p:cNvPr>
          <p:cNvSpPr txBox="1"/>
          <p:nvPr/>
        </p:nvSpPr>
        <p:spPr>
          <a:xfrm>
            <a:off x="5640062" y="6160190"/>
            <a:ext cx="11793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 err="1">
                <a:solidFill>
                  <a:schemeClr val="accent1"/>
                </a:solidFill>
              </a:rPr>
              <a:t>직배송</a:t>
            </a:r>
            <a:endParaRPr lang="ko-KR" altLang="en-US" sz="1200" dirty="0">
              <a:solidFill>
                <a:schemeClr val="accent1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C84062C-3690-2EAA-EF08-B21CEF3F1FBB}"/>
              </a:ext>
            </a:extLst>
          </p:cNvPr>
          <p:cNvSpPr txBox="1"/>
          <p:nvPr/>
        </p:nvSpPr>
        <p:spPr>
          <a:xfrm>
            <a:off x="8031347" y="2099614"/>
            <a:ext cx="11793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>
                <a:solidFill>
                  <a:schemeClr val="accent2"/>
                </a:solidFill>
              </a:rPr>
              <a:t>사전결제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5E371DC-EEBF-0AD8-15A6-FB73AAB03F22}"/>
              </a:ext>
            </a:extLst>
          </p:cNvPr>
          <p:cNvSpPr txBox="1"/>
          <p:nvPr/>
        </p:nvSpPr>
        <p:spPr>
          <a:xfrm>
            <a:off x="5640063" y="4448367"/>
            <a:ext cx="20875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 err="1">
                <a:solidFill>
                  <a:schemeClr val="accent2"/>
                </a:solidFill>
              </a:rPr>
              <a:t>판매월</a:t>
            </a:r>
            <a:r>
              <a:rPr lang="ko-KR" altLang="en-US" sz="1200" dirty="0">
                <a:solidFill>
                  <a:schemeClr val="accent2"/>
                </a:solidFill>
              </a:rPr>
              <a:t> 익월 말일 결제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E28ECB4-4C7C-C9E7-2AF3-35279A6E1FDC}"/>
              </a:ext>
            </a:extLst>
          </p:cNvPr>
          <p:cNvSpPr txBox="1"/>
          <p:nvPr/>
        </p:nvSpPr>
        <p:spPr>
          <a:xfrm>
            <a:off x="2900467" y="4851001"/>
            <a:ext cx="20875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>
                <a:solidFill>
                  <a:schemeClr val="accent2"/>
                </a:solidFill>
              </a:rPr>
              <a:t>즉시 결제</a:t>
            </a:r>
          </a:p>
        </p:txBody>
      </p:sp>
    </p:spTree>
    <p:extLst>
      <p:ext uri="{BB962C8B-B14F-4D97-AF65-F5344CB8AC3E}">
        <p14:creationId xmlns:p14="http://schemas.microsoft.com/office/powerpoint/2010/main" val="15171207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1927</TotalTime>
  <Words>638</Words>
  <Application>Microsoft Office PowerPoint</Application>
  <PresentationFormat>와이드스크린</PresentationFormat>
  <Paragraphs>69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6" baseType="lpstr">
      <vt:lpstr>Apple SD Gothic Neo</vt:lpstr>
      <vt:lpstr>inherit</vt:lpstr>
      <vt:lpstr>맑은 고딕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1070</dc:creator>
  <cp:lastModifiedBy>user</cp:lastModifiedBy>
  <cp:revision>5</cp:revision>
  <dcterms:created xsi:type="dcterms:W3CDTF">2023-04-24T03:16:15Z</dcterms:created>
  <dcterms:modified xsi:type="dcterms:W3CDTF">2023-05-09T04:27:02Z</dcterms:modified>
</cp:coreProperties>
</file>